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7" r:id="rId4"/>
    <p:sldId id="259" r:id="rId5"/>
    <p:sldId id="260" r:id="rId6"/>
    <p:sldId id="261" r:id="rId7"/>
    <p:sldId id="264" r:id="rId8"/>
    <p:sldId id="269" r:id="rId9"/>
    <p:sldId id="270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2E80E-51E6-48A8-AA8F-EEDC9B6DB7AE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7BBEE-C7F1-402B-824A-B2563C9E9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790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B7BBEE-C7F1-402B-824A-B2563C9E998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490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D2F9EA69-D3B5-4DF5-85F2-3E2352FCCE2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D2F9EA69-D3B5-4DF5-85F2-3E2352FCCE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TI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32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9872" y="6356350"/>
            <a:ext cx="549424" cy="365125"/>
          </a:xfrm>
        </p:spPr>
        <p:txBody>
          <a:bodyPr/>
          <a:lstStyle>
            <a:lvl1pPr>
              <a:defRPr sz="1400" b="1"/>
            </a:lvl1pPr>
          </a:lstStyle>
          <a:p>
            <a:fld id="{B8FDE59F-B6E4-468D-BFA7-886E378807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53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D2F9EA69-D3B5-4DF5-85F2-3E2352FCCE2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000" y="2501105"/>
            <a:ext cx="6300000" cy="1246495"/>
          </a:xfrm>
        </p:spPr>
        <p:txBody>
          <a:bodyPr/>
          <a:lstStyle/>
          <a:p>
            <a:r>
              <a:rPr lang="en-GB" dirty="0" smtClean="0"/>
              <a:t>Scientific Advice for policy-making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000" y="3805200"/>
            <a:ext cx="6300000" cy="605294"/>
          </a:xfrm>
        </p:spPr>
        <p:txBody>
          <a:bodyPr/>
          <a:lstStyle/>
          <a:p>
            <a:r>
              <a:rPr lang="en-GB" i="1" dirty="0" smtClean="0"/>
              <a:t>The role and responsibility of expert bodies and individual scientists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63161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Responsible authorities should: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Define clear and transparent frameworks and rules of procedure for their advisory processes and mechanisms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Establish effective mechanisms for ensuring appropriate and timely advice in crisis situations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E59F-B6E4-468D-BFA7-886E378807EE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1655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GB" dirty="0"/>
              <a:t>Ensure coherence between national and international scientific advisory mechanisms related to complex global societal challenges</a:t>
            </a:r>
          </a:p>
          <a:p>
            <a:pPr marL="514350" indent="-514350">
              <a:buFont typeface="+mj-lt"/>
              <a:buAutoNum type="arabicPeriod" startAt="3"/>
            </a:pPr>
            <a:endParaRPr lang="en-GB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Implement measures that build societal trust in science advice for policy-making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E59F-B6E4-468D-BFA7-886E378807EE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360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GSF report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Developed by an Expert Group with workshops, survey</a:t>
            </a:r>
            <a:r>
              <a:rPr lang="en-GB" dirty="0"/>
              <a:t> </a:t>
            </a:r>
            <a:r>
              <a:rPr lang="en-GB" dirty="0" smtClean="0"/>
              <a:t>and interviews</a:t>
            </a:r>
          </a:p>
          <a:p>
            <a:r>
              <a:rPr lang="en-GB" dirty="0" smtClean="0"/>
              <a:t>Overview of deliberative science advisory structures across countries</a:t>
            </a:r>
          </a:p>
          <a:p>
            <a:r>
              <a:rPr lang="en-GB" dirty="0" smtClean="0"/>
              <a:t>Analysis of different phases of advisory processes</a:t>
            </a:r>
          </a:p>
          <a:p>
            <a:r>
              <a:rPr lang="en-GB" dirty="0"/>
              <a:t>Potential legal liability of advisors</a:t>
            </a:r>
          </a:p>
          <a:p>
            <a:r>
              <a:rPr lang="en-GB" dirty="0" smtClean="0"/>
              <a:t>Specific challenges related to crises</a:t>
            </a:r>
          </a:p>
          <a:p>
            <a:r>
              <a:rPr lang="en-GB" dirty="0" smtClean="0"/>
              <a:t>International coordination</a:t>
            </a:r>
          </a:p>
          <a:p>
            <a:r>
              <a:rPr lang="en-GB" dirty="0" smtClean="0"/>
              <a:t>The role(s) of civil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E59F-B6E4-468D-BFA7-886E378807EE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18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‘check’ list for science advice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An effective and trustworthy science advisory process needs to: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 smtClean="0"/>
              <a:t>Have a clear remit, with defined roles and responsibilities for its actors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 smtClean="0"/>
              <a:t>Involve the relevant actors – scientists, policy-makers and other stakeholders, as necessary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 smtClean="0"/>
              <a:t>Produce advice that is sound, unbiased and legitimate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E59F-B6E4-468D-BFA7-886E378807EE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995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GB" dirty="0" smtClean="0"/>
              <a:t>. Remit, roles and responsibilities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Need to be clear about:</a:t>
            </a:r>
          </a:p>
          <a:p>
            <a:r>
              <a:rPr lang="en-GB" dirty="0" smtClean="0"/>
              <a:t>Advisory versus decision-making roles</a:t>
            </a:r>
          </a:p>
          <a:p>
            <a:r>
              <a:rPr lang="en-GB" dirty="0" smtClean="0"/>
              <a:t>Who communicates to public, when and how?</a:t>
            </a:r>
          </a:p>
          <a:p>
            <a:r>
              <a:rPr lang="en-GB" dirty="0" smtClean="0"/>
              <a:t>Legal responsibilities and potential liabilities (which depend on structure remit, jurisdiction and behaviour)</a:t>
            </a:r>
          </a:p>
          <a:p>
            <a:r>
              <a:rPr lang="en-GB" dirty="0" smtClean="0"/>
              <a:t>Necessary institutional support relative to remit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E59F-B6E4-468D-BFA7-886E378807EE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78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</a:t>
            </a:r>
            <a:r>
              <a:rPr lang="en-GB" dirty="0" smtClean="0"/>
              <a:t>. Involving the relevant 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Include all relevant scientific disciplines</a:t>
            </a:r>
          </a:p>
          <a:p>
            <a:r>
              <a:rPr lang="en-GB" dirty="0" smtClean="0"/>
              <a:t>Scientists and customer(s) jointly frame questions</a:t>
            </a:r>
          </a:p>
          <a:p>
            <a:r>
              <a:rPr lang="en-GB" dirty="0" smtClean="0"/>
              <a:t>Transparent processes and procedures, e.g. for declaring conflicts of interest</a:t>
            </a:r>
          </a:p>
          <a:p>
            <a:r>
              <a:rPr lang="en-GB" dirty="0" smtClean="0"/>
              <a:t>Effective procedures for international exchange/cooperation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E59F-B6E4-468D-BFA7-886E378807EE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277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c. Ensuring credibility &amp; acceptability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Based on best available science</a:t>
            </a:r>
          </a:p>
          <a:p>
            <a:r>
              <a:rPr lang="en-GB" dirty="0" smtClean="0"/>
              <a:t>Assess and communicate uncertainties (probabilities)</a:t>
            </a:r>
          </a:p>
          <a:p>
            <a:r>
              <a:rPr lang="en-GB" dirty="0" smtClean="0"/>
              <a:t>Independent of political (or other vested interest group) interests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E59F-B6E4-468D-BFA7-886E378807EE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40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0000" y="2721004"/>
            <a:ext cx="6624000" cy="1455591"/>
          </a:xfrm>
        </p:spPr>
        <p:txBody>
          <a:bodyPr/>
          <a:lstStyle/>
          <a:p>
            <a:r>
              <a:rPr lang="en-GB" sz="3200" dirty="0" smtClean="0"/>
              <a:t>STI</a:t>
            </a:r>
            <a:r>
              <a:rPr lang="en-GB" sz="3200" dirty="0" smtClean="0"/>
              <a:t> </a:t>
            </a:r>
            <a:r>
              <a:rPr lang="en-GB" sz="3200" dirty="0" smtClean="0"/>
              <a:t>Ministerial session on science advice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000" dirty="0" smtClean="0"/>
              <a:t>Daejeon, Korea, October, 2015</a:t>
            </a:r>
            <a:endParaRPr lang="en-GB" sz="2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0" y="3805238"/>
            <a:ext cx="6299200" cy="352425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Daejeon Korea, October, 2015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F9EA69-D3B5-4DF5-85F2-3E2352FCCE2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89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Recognition that many different structures, individuals and processes</a:t>
            </a:r>
          </a:p>
          <a:p>
            <a:r>
              <a:rPr lang="en-GB" dirty="0" smtClean="0"/>
              <a:t>Strong support for OECD principles/check list and need for common framework</a:t>
            </a:r>
          </a:p>
          <a:p>
            <a:r>
              <a:rPr lang="en-GB" dirty="0" smtClean="0"/>
              <a:t>Need to improve exchange of data and information in international crises</a:t>
            </a:r>
          </a:p>
          <a:p>
            <a:r>
              <a:rPr lang="en-GB" dirty="0" smtClean="0"/>
              <a:t>Need mechanisms to coordinate scientific advice and reach international “consensus” in crises</a:t>
            </a:r>
          </a:p>
          <a:p>
            <a:r>
              <a:rPr lang="en-GB" dirty="0" smtClean="0"/>
              <a:t>Providing </a:t>
            </a:r>
            <a:r>
              <a:rPr lang="en-GB" dirty="0"/>
              <a:t>s</a:t>
            </a:r>
            <a:r>
              <a:rPr lang="en-GB" dirty="0" smtClean="0"/>
              <a:t>cience advice should be valued an in academic reward systems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Ministerial outcomes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F9EA69-D3B5-4DF5-85F2-3E2352FCCE2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870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E59F-B6E4-468D-BFA7-886E378807EE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07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265</TotalTime>
  <Words>368</Words>
  <Application>Microsoft Office PowerPoint</Application>
  <PresentationFormat>On-screen Show (4:3)</PresentationFormat>
  <Paragraphs>58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OECD_English_white</vt:lpstr>
      <vt:lpstr>Scientific Advice for policy-making</vt:lpstr>
      <vt:lpstr>The GSF report</vt:lpstr>
      <vt:lpstr>A ‘check’ list for science advice</vt:lpstr>
      <vt:lpstr>a. Remit, roles and responsibilities</vt:lpstr>
      <vt:lpstr>b. Involving the relevant actors</vt:lpstr>
      <vt:lpstr>c. Ensuring credibility &amp; acceptability</vt:lpstr>
      <vt:lpstr>STI Ministerial session on science advice  Daejeon, Korea, October, 2015</vt:lpstr>
      <vt:lpstr>Ministerial outcomes</vt:lpstr>
      <vt:lpstr>PowerPoint Presentation</vt:lpstr>
      <vt:lpstr>Recommendations</vt:lpstr>
      <vt:lpstr>Recommendations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Advice for policy-making</dc:title>
  <dc:creator>SMITH Carthage</dc:creator>
  <cp:lastModifiedBy>SMITH Carthage</cp:lastModifiedBy>
  <cp:revision>13</cp:revision>
  <dcterms:created xsi:type="dcterms:W3CDTF">2015-03-20T11:23:19Z</dcterms:created>
  <dcterms:modified xsi:type="dcterms:W3CDTF">2015-11-04T06:53:39Z</dcterms:modified>
</cp:coreProperties>
</file>